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4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1" r:id="rId6"/>
    <p:sldId id="279" r:id="rId7"/>
    <p:sldId id="284" r:id="rId8"/>
    <p:sldId id="281" r:id="rId9"/>
    <p:sldId id="280" r:id="rId10"/>
    <p:sldId id="283" r:id="rId11"/>
    <p:sldId id="285" r:id="rId12"/>
    <p:sldId id="286" r:id="rId13"/>
    <p:sldId id="257" r:id="rId14"/>
    <p:sldId id="275" r:id="rId15"/>
    <p:sldId id="276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Progettazione, morphing, annotazione, collaborazione, Aiutami" id="{B9B51309-D148-4332-87C2-07BE32FBCA3B}">
          <p14:sldIdLst>
            <p14:sldId id="271"/>
            <p14:sldId id="279"/>
            <p14:sldId id="284"/>
            <p14:sldId id="281"/>
            <p14:sldId id="280"/>
            <p14:sldId id="283"/>
            <p14:sldId id="285"/>
            <p14:sldId id="286"/>
            <p14:sldId id="257"/>
            <p14:sldId id="275"/>
            <p14:sldId id="276"/>
          </p14:sldIdLst>
        </p14:section>
        <p14:section name="Altre informazioni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e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241" autoAdjust="0"/>
  </p:normalViewPr>
  <p:slideViewPr>
    <p:cSldViewPr snapToGrid="0">
      <p:cViewPr varScale="1">
        <p:scale>
          <a:sx n="58" d="100"/>
          <a:sy n="58" d="100"/>
        </p:scale>
        <p:origin x="79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12/04/2021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11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215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787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939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153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592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3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0622857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618224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35745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7413701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6301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333418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3115068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1930402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49210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Modifica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12/04/2021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480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893792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8460504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42353248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8847058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449646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686492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6631566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6922976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12/04/2021</a:t>
            </a:fld>
            <a:endParaRPr lang="it-IT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19B749C4-DFED-41DF-AB0B-CBA19FE62B5B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EB0EFCD0-2F31-4A39-8E7F-0730BED9E581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80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ur.gov.it/documents/20182/5407202/OM-Esami+di+Stato+nel+primo+ciclo+di+istruzione+per+lanno+scolastico+20202021.pdf/adcb99f9-994c-af26-13ca-04de4a12c5e9?t=161486542116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miur.gov.it/documents/20182/5385739/OM+esami+di+Stato+Primo+ciclo+n.+52+del+3+marzo+2021+-+a.s.+2020_2021.pdf/a1fb3393-14fd-140b-ab11-6b43f1512b0b?version=1.0&amp;t=161488588150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7700" y="1054100"/>
            <a:ext cx="10515600" cy="514350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 anchor="ctr" anchorCtr="0">
            <a:normAutofit/>
          </a:bodyPr>
          <a:lstStyle/>
          <a:p>
            <a:pPr algn="ctr" rtl="0"/>
            <a:r>
              <a:rPr lang="it-IT" sz="4400" b="1" dirty="0">
                <a:solidFill>
                  <a:srgbClr val="002060"/>
                </a:solidFill>
              </a:rPr>
              <a:t>ESAME DI STATO CONCLUSIVO DEL </a:t>
            </a:r>
            <a:br>
              <a:rPr lang="it-IT" sz="4400" b="1" dirty="0">
                <a:solidFill>
                  <a:srgbClr val="002060"/>
                </a:solidFill>
              </a:rPr>
            </a:br>
            <a:r>
              <a:rPr lang="it-IT" sz="4400" b="1" dirty="0">
                <a:solidFill>
                  <a:srgbClr val="002060"/>
                </a:solidFill>
              </a:rPr>
              <a:t>I CICLO DI ISTRUZIONE A.S. 2020/2021</a:t>
            </a:r>
            <a:br>
              <a:rPr lang="it-IT" sz="4400" b="1" dirty="0">
                <a:solidFill>
                  <a:srgbClr val="002060"/>
                </a:solidFill>
              </a:rPr>
            </a:br>
            <a:br>
              <a:rPr lang="it-IT" sz="4400" b="1" dirty="0">
                <a:solidFill>
                  <a:srgbClr val="002060"/>
                </a:solidFill>
              </a:rPr>
            </a:br>
            <a:br>
              <a:rPr lang="it-IT" sz="4400" b="1" dirty="0">
                <a:solidFill>
                  <a:srgbClr val="002060"/>
                </a:solidFill>
              </a:rPr>
            </a:br>
            <a:r>
              <a:rPr lang="it-IT" sz="2400" b="1" dirty="0">
                <a:solidFill>
                  <a:srgbClr val="002060"/>
                </a:solidFill>
              </a:rPr>
              <a:t>ISTITUTO COMPRENSIVO DI CODROIPO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73D39E23-62F2-4564-8276-9CC25FD81FB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3201" y="4410075"/>
            <a:ext cx="889000" cy="847725"/>
          </a:xfrm>
          <a:prstGeom prst="rect">
            <a:avLst/>
          </a:prstGeom>
          <a:noFill/>
        </p:spPr>
      </p:pic>
      <p:pic>
        <p:nvPicPr>
          <p:cNvPr id="20" name="Immagine 19" descr="logo">
            <a:extLst>
              <a:ext uri="{FF2B5EF4-FFF2-40B4-BE49-F238E27FC236}">
                <a16:creationId xmlns:a16="http://schemas.microsoft.com/office/drawing/2014/main" id="{F879760F-D6C5-43B3-8839-9456542955C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01100" y="4410075"/>
            <a:ext cx="769937" cy="847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6807" y="308356"/>
            <a:ext cx="6877119" cy="640080"/>
          </a:xfrm>
        </p:spPr>
        <p:txBody>
          <a:bodyPr rtlCol="0">
            <a:normAutofit/>
          </a:bodyPr>
          <a:lstStyle/>
          <a:p>
            <a:pPr lvl="0" algn="ctr" rtl="0"/>
            <a:r>
              <a:rPr lang="it-IT" dirty="0">
                <a:solidFill>
                  <a:schemeClr val="tx1"/>
                </a:solidFill>
                <a:latin typeface="Arial Black" panose="020B0A04020102020204" pitchFamily="34" charset="0"/>
                <a:cs typeface="Segoe UI Light" panose="020B0502040204020203" pitchFamily="34" charset="0"/>
              </a:rPr>
              <a:t>TEMPISTICA ESAME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0CC4D554-50F9-4B25-847C-39765089E4B6}"/>
              </a:ext>
            </a:extLst>
          </p:cNvPr>
          <p:cNvSpPr/>
          <p:nvPr/>
        </p:nvSpPr>
        <p:spPr>
          <a:xfrm>
            <a:off x="1485900" y="2042636"/>
            <a:ext cx="873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>
                <a:solidFill>
                  <a:srgbClr val="212529"/>
                </a:solidFill>
                <a:latin typeface="merriweather"/>
              </a:rPr>
              <a:t>Riguardo alla </a:t>
            </a:r>
            <a:r>
              <a:rPr lang="it-IT" sz="3200" b="1" dirty="0">
                <a:solidFill>
                  <a:srgbClr val="212529"/>
                </a:solidFill>
                <a:latin typeface="merriweather"/>
              </a:rPr>
              <a:t>tempistica di svolgimento delle operazioni di esame</a:t>
            </a:r>
            <a:r>
              <a:rPr lang="it-IT" sz="3200" dirty="0">
                <a:solidFill>
                  <a:srgbClr val="212529"/>
                </a:solidFill>
                <a:latin typeface="merriweather"/>
              </a:rPr>
              <a:t>, l’Ordinanza Ministeriale conferma che esse si svolgono nel</a:t>
            </a:r>
            <a:r>
              <a:rPr lang="it-IT" sz="3200" b="1" dirty="0">
                <a:solidFill>
                  <a:srgbClr val="212529"/>
                </a:solidFill>
                <a:latin typeface="merriweather"/>
              </a:rPr>
              <a:t> periodo compreso tra il termine delle lezioni e il 30 giugno 2021</a:t>
            </a:r>
            <a:r>
              <a:rPr lang="it-IT" sz="3200" dirty="0">
                <a:solidFill>
                  <a:srgbClr val="212529"/>
                </a:solidFill>
                <a:latin typeface="merriweather"/>
              </a:rPr>
              <a:t>, salvo diversa disposizione connessa all’andamento della situazione epidemiologica.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464307" y="423823"/>
            <a:ext cx="6877119" cy="640080"/>
          </a:xfrm>
        </p:spPr>
        <p:txBody>
          <a:bodyPr rtlCol="0"/>
          <a:lstStyle/>
          <a:p>
            <a:pPr algn="ctr"/>
            <a:r>
              <a:rPr lang="it-IT" b="1" dirty="0">
                <a:solidFill>
                  <a:srgbClr val="212529"/>
                </a:solidFill>
                <a:latin typeface="Arial Black" panose="020B0A04020102020204" pitchFamily="34" charset="0"/>
              </a:rPr>
              <a:t>ALUNNI DISABILI E CON DSA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A2FC202-2947-43F7-AF12-9DEBBAE6F067}"/>
              </a:ext>
            </a:extLst>
          </p:cNvPr>
          <p:cNvSpPr/>
          <p:nvPr/>
        </p:nvSpPr>
        <p:spPr>
          <a:xfrm>
            <a:off x="838200" y="2614136"/>
            <a:ext cx="1046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>
                <a:solidFill>
                  <a:srgbClr val="212529"/>
                </a:solidFill>
                <a:latin typeface="merriweather"/>
              </a:rPr>
              <a:t>Per gli alunni con disabilità e con Disturbi specifici dell’apprendimento (DSA) l’assegnazione dell’elaborato, la prova orale e la valutazione finale sono definite sulla base rispettivamente del </a:t>
            </a:r>
            <a:r>
              <a:rPr lang="it-IT" sz="3200" b="1" dirty="0">
                <a:solidFill>
                  <a:srgbClr val="212529"/>
                </a:solidFill>
                <a:latin typeface="merriweather"/>
              </a:rPr>
              <a:t>Piano Educativo Individualizzato</a:t>
            </a:r>
            <a:r>
              <a:rPr lang="it-IT" sz="3200" dirty="0">
                <a:solidFill>
                  <a:srgbClr val="212529"/>
                </a:solidFill>
                <a:latin typeface="merriweather"/>
              </a:rPr>
              <a:t> e </a:t>
            </a:r>
            <a:r>
              <a:rPr lang="it-IT" sz="3200" b="1" dirty="0">
                <a:solidFill>
                  <a:srgbClr val="212529"/>
                </a:solidFill>
                <a:latin typeface="merriweather"/>
              </a:rPr>
              <a:t>del Piano Didattico Personalizzato</a:t>
            </a:r>
            <a:r>
              <a:rPr lang="it-IT" sz="3200" dirty="0">
                <a:solidFill>
                  <a:srgbClr val="212529"/>
                </a:solidFill>
                <a:latin typeface="merriweather"/>
              </a:rPr>
              <a:t>.</a:t>
            </a:r>
            <a:endParaRPr lang="it-IT" sz="3200" b="0" i="0" dirty="0">
              <a:solidFill>
                <a:srgbClr val="212529"/>
              </a:solidFill>
              <a:effectLst/>
              <a:latin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7276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969007" y="359156"/>
            <a:ext cx="6877119" cy="640080"/>
          </a:xfrm>
        </p:spPr>
        <p:txBody>
          <a:bodyPr rtlCol="0"/>
          <a:lstStyle/>
          <a:p>
            <a:pPr algn="ctr" rtl="0"/>
            <a:r>
              <a:rPr lang="it-IT" b="1" dirty="0">
                <a:latin typeface="Arial Black" panose="020B0A04020102020204" pitchFamily="34" charset="0"/>
                <a:cs typeface="Segoe UI Light" panose="020B0502040204020203" pitchFamily="34" charset="0"/>
              </a:rPr>
              <a:t>SVOLGIMENTO DELL’ESAME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2FAA8EB-0810-4EF3-8EAB-E2910E814305}"/>
              </a:ext>
            </a:extLst>
          </p:cNvPr>
          <p:cNvSpPr/>
          <p:nvPr/>
        </p:nvSpPr>
        <p:spPr>
          <a:xfrm>
            <a:off x="977900" y="1859340"/>
            <a:ext cx="105029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b="1" dirty="0">
                <a:solidFill>
                  <a:srgbClr val="212529"/>
                </a:solidFill>
                <a:latin typeface="merriweather"/>
              </a:rPr>
              <a:t>L’esame si svolge in presenza</a:t>
            </a:r>
            <a:r>
              <a:rPr lang="it-IT" sz="2800" dirty="0">
                <a:solidFill>
                  <a:srgbClr val="212529"/>
                </a:solidFill>
                <a:latin typeface="merriweather"/>
              </a:rPr>
              <a:t>, </a:t>
            </a:r>
            <a:r>
              <a:rPr lang="it-IT" sz="2800" b="1" dirty="0">
                <a:solidFill>
                  <a:srgbClr val="212529"/>
                </a:solidFill>
                <a:latin typeface="merriweather"/>
              </a:rPr>
              <a:t>tuttavia</a:t>
            </a:r>
            <a:r>
              <a:rPr lang="it-IT" sz="2800" dirty="0">
                <a:solidFill>
                  <a:srgbClr val="212529"/>
                </a:solidFill>
                <a:latin typeface="merriweather"/>
              </a:rPr>
              <a:t>, come riportato nell’articolo 9 dell’Ordinanza Ministeriale, </a:t>
            </a:r>
            <a:r>
              <a:rPr lang="it-IT" sz="2800" b="1" dirty="0">
                <a:solidFill>
                  <a:srgbClr val="212529"/>
                </a:solidFill>
                <a:latin typeface="merriweather"/>
              </a:rPr>
              <a:t>potrebbe svolgersi in video conferenza o in altra modalità sincrona a distanza</a:t>
            </a:r>
            <a:r>
              <a:rPr lang="it-IT" sz="2800" dirty="0">
                <a:solidFill>
                  <a:srgbClr val="212529"/>
                </a:solidFill>
                <a:latin typeface="merriweather"/>
              </a:rPr>
              <a:t>, nel caso in cui le condizioni epidemiologiche e le disposizioni delle autorità competenti lo richiedano oppure nel caso in cui il Dirigente scolastico (prima dell’inizio della sessione d’esame) o il Presidente di Commissione (successivamente all’inizio della sessione d’esame) ravvisi l’impossibilità di applicare le eventuali misure di sicurezza stabilite, in conseguenza dell’evoluzione della situazione epidemiologica e delle disposizioni ad essa correlate.</a:t>
            </a:r>
          </a:p>
        </p:txBody>
      </p:sp>
    </p:spTree>
    <p:extLst>
      <p:ext uri="{BB962C8B-B14F-4D97-AF65-F5344CB8AC3E}">
        <p14:creationId xmlns:p14="http://schemas.microsoft.com/office/powerpoint/2010/main" val="17693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2657440" y="384556"/>
            <a:ext cx="6877119" cy="640080"/>
          </a:xfrm>
        </p:spPr>
        <p:txBody>
          <a:bodyPr rtlCol="0">
            <a:noAutofit/>
          </a:bodyPr>
          <a:lstStyle/>
          <a:p>
            <a:pPr algn="ctr" rtl="0"/>
            <a:r>
              <a:rPr lang="it-IT" dirty="0">
                <a:latin typeface="Arial Black" panose="020B0A04020102020204" pitchFamily="34" charset="0"/>
                <a:cs typeface="Segoe UI Light" panose="020B0502040204020203" pitchFamily="34" charset="0"/>
              </a:rPr>
              <a:t>ORDINANZA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AE62E94-FB14-439C-9386-6FB0C73D0C5F}"/>
              </a:ext>
            </a:extLst>
          </p:cNvPr>
          <p:cNvSpPr/>
          <p:nvPr/>
        </p:nvSpPr>
        <p:spPr>
          <a:xfrm>
            <a:off x="2266881" y="2690336"/>
            <a:ext cx="83376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Ordinanza esame finale I ciclo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</a:rPr>
              <a:t> O.M. 52/2017</a:t>
            </a:r>
          </a:p>
          <a:p>
            <a:endParaRPr lang="it-IT" sz="3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3600">
                <a:solidFill>
                  <a:schemeClr val="accent2">
                    <a:lumMod val="75000"/>
                  </a:schemeClr>
                </a:solidFill>
                <a:hlinkClick r:id="rId4"/>
              </a:rPr>
              <a:t>Ordinanza Ministeriale primo ciclo</a:t>
            </a:r>
            <a:endParaRPr lang="it-IT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657440" y="295656"/>
            <a:ext cx="6877119" cy="640080"/>
          </a:xfrm>
        </p:spPr>
        <p:txBody>
          <a:bodyPr rtlCol="0"/>
          <a:lstStyle/>
          <a:p>
            <a:pPr algn="ctr" rtl="0"/>
            <a:r>
              <a:rPr lang="it-IT" b="1" dirty="0">
                <a:latin typeface="Arial Black" panose="020B0A04020102020204" pitchFamily="34" charset="0"/>
                <a:cs typeface="Segoe UI Light" panose="020B0502040204020203" pitchFamily="34" charset="0"/>
              </a:rPr>
              <a:t>PROVE D’ESAME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F8255D0-3364-472F-9B3E-925A7AF877F5}"/>
              </a:ext>
            </a:extLst>
          </p:cNvPr>
          <p:cNvSpPr/>
          <p:nvPr/>
        </p:nvSpPr>
        <p:spPr>
          <a:xfrm>
            <a:off x="730249" y="1979136"/>
            <a:ext cx="107315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>
                <a:solidFill>
                  <a:srgbClr val="212529"/>
                </a:solidFill>
                <a:latin typeface="merriweather"/>
              </a:rPr>
              <a:t>L’Esame di Stato conclusivo del primo ciclo di Istruzione, </a:t>
            </a:r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merriweather"/>
              </a:rPr>
              <a:t>solo per </a:t>
            </a:r>
            <a:r>
              <a:rPr lang="it-IT" sz="4000" b="1" dirty="0" err="1">
                <a:solidFill>
                  <a:schemeClr val="accent1">
                    <a:lumMod val="50000"/>
                  </a:schemeClr>
                </a:solidFill>
                <a:latin typeface="merriweather"/>
              </a:rPr>
              <a:t>l’a.s.</a:t>
            </a:r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merriweather"/>
              </a:rPr>
              <a:t> 2020/21</a:t>
            </a:r>
            <a:r>
              <a:rPr lang="it-IT" sz="4000" b="1" dirty="0">
                <a:solidFill>
                  <a:srgbClr val="212529"/>
                </a:solidFill>
                <a:latin typeface="merriweather"/>
              </a:rPr>
              <a:t>, consiste in</a:t>
            </a:r>
          </a:p>
          <a:p>
            <a:pPr algn="ctr"/>
            <a:r>
              <a:rPr lang="it-IT" sz="4000" b="1" dirty="0">
                <a:solidFill>
                  <a:srgbClr val="212529"/>
                </a:solidFill>
                <a:latin typeface="merriweather"/>
              </a:rPr>
              <a:t>una SOLA PROVA ORALE.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549218-3FA7-4804-8781-98188BDD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507" y="562356"/>
            <a:ext cx="6877119" cy="640080"/>
          </a:xfrm>
        </p:spPr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AMMISSIONE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5373D0-D79E-4468-8C14-DE08B247EA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449304" cy="5422392"/>
          </a:xfrm>
        </p:spPr>
        <p:txBody>
          <a:bodyPr>
            <a:normAutofit lnSpcReduction="10000"/>
          </a:bodyPr>
          <a:lstStyle/>
          <a:p>
            <a:r>
              <a:rPr lang="it-IT" sz="3200" b="1" dirty="0"/>
              <a:t>REQUISITI</a:t>
            </a:r>
          </a:p>
          <a:p>
            <a:pPr>
              <a:buFontTx/>
              <a:buChar char="-"/>
            </a:pPr>
            <a:r>
              <a:rPr lang="it-IT" sz="2800" b="1" dirty="0"/>
              <a:t>frequenza di almeno ¾ del monte ore annuale personalizzato, salvo motivate deroghe</a:t>
            </a:r>
          </a:p>
          <a:p>
            <a:pPr>
              <a:buFontTx/>
              <a:buChar char="-"/>
            </a:pPr>
            <a:r>
              <a:rPr lang="it-IT" sz="2800" b="1" dirty="0"/>
              <a:t>non essere incorso/a nella sanzione disciplinare della non ammissione all’Esame </a:t>
            </a:r>
          </a:p>
          <a:p>
            <a:endParaRPr lang="it-IT" dirty="0"/>
          </a:p>
          <a:p>
            <a:endParaRPr lang="it-IT" dirty="0"/>
          </a:p>
          <a:p>
            <a:r>
              <a:rPr lang="it-IT" sz="3200" b="1" dirty="0">
                <a:latin typeface="+mj-lt"/>
              </a:rPr>
              <a:t>VOTO DI AMMISSIONE</a:t>
            </a:r>
          </a:p>
          <a:p>
            <a:pPr marL="0" indent="0">
              <a:buNone/>
            </a:pPr>
            <a:r>
              <a:rPr lang="it-IT" sz="3200" b="1" dirty="0">
                <a:latin typeface="+mj-lt"/>
              </a:rPr>
              <a:t>- </a:t>
            </a:r>
            <a:r>
              <a:rPr lang="it-IT" sz="2800" b="1" dirty="0">
                <a:latin typeface="+mj-lt"/>
              </a:rPr>
              <a:t>viene espresso in decimi</a:t>
            </a:r>
          </a:p>
          <a:p>
            <a:pPr>
              <a:buFontTx/>
              <a:buChar char="-"/>
            </a:pPr>
            <a:r>
              <a:rPr lang="it-IT" sz="2800" b="1" dirty="0">
                <a:latin typeface="+mj-lt"/>
              </a:rPr>
              <a:t>si considera tutto il percorso scolastico triennale</a:t>
            </a:r>
          </a:p>
          <a:p>
            <a:pPr>
              <a:buFontTx/>
              <a:buChar char="-"/>
            </a:pPr>
            <a:r>
              <a:rPr lang="it-IT" sz="2800" b="1" dirty="0">
                <a:latin typeface="+mj-lt"/>
              </a:rPr>
              <a:t>è integrato da un giudizio globale descrittivo</a:t>
            </a:r>
          </a:p>
          <a:p>
            <a:endParaRPr lang="it-IT" sz="2800" b="1" dirty="0">
              <a:latin typeface="+mj-lt"/>
            </a:endParaRPr>
          </a:p>
          <a:p>
            <a:endParaRPr lang="it-IT" sz="3200" b="1" dirty="0">
              <a:latin typeface="+mj-lt"/>
            </a:endParaRPr>
          </a:p>
          <a:p>
            <a:pPr marL="0" indent="0">
              <a:buNone/>
            </a:pPr>
            <a:endParaRPr lang="it-IT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804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657440" y="384556"/>
            <a:ext cx="6877119" cy="640080"/>
          </a:xfrm>
        </p:spPr>
        <p:txBody>
          <a:bodyPr rtlCol="0"/>
          <a:lstStyle/>
          <a:p>
            <a:pPr algn="ctr" rtl="0"/>
            <a:r>
              <a:rPr lang="it-IT" dirty="0">
                <a:latin typeface="Arial Black" panose="020B0A04020102020204" pitchFamily="34" charset="0"/>
                <a:cs typeface="Segoe UI Light" panose="020B0502040204020203" pitchFamily="34" charset="0"/>
              </a:rPr>
              <a:t>TIPOLOGIA DI PROVA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5A6886F-A816-431B-84DA-F24FDCC69F5D}"/>
              </a:ext>
            </a:extLst>
          </p:cNvPr>
          <p:cNvSpPr txBox="1"/>
          <p:nvPr/>
        </p:nvSpPr>
        <p:spPr>
          <a:xfrm>
            <a:off x="1517649" y="1358900"/>
            <a:ext cx="91567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L’esame prevede la REALIZZAZIONE E LA PRESENTAZIONE DI </a:t>
            </a:r>
            <a:r>
              <a:rPr lang="it-IT" sz="2000" b="1" dirty="0">
                <a:solidFill>
                  <a:srgbClr val="FF0000"/>
                </a:solidFill>
              </a:rPr>
              <a:t>UN ELABORATO </a:t>
            </a:r>
            <a:r>
              <a:rPr lang="it-IT" sz="2000" b="1" dirty="0"/>
              <a:t>da parte degli alunni che andrà consegnato prima degli esami entro il 7 giugno 2021.</a:t>
            </a:r>
          </a:p>
          <a:p>
            <a:endParaRPr lang="it-IT" sz="2000" dirty="0"/>
          </a:p>
          <a:p>
            <a:r>
              <a:rPr lang="it-IT" sz="2000" dirty="0"/>
              <a:t>L’elaborato deve essere un </a:t>
            </a:r>
            <a:r>
              <a:rPr lang="it-IT" sz="2000" b="1" dirty="0"/>
              <a:t>prodotto originale</a:t>
            </a:r>
            <a:r>
              <a:rPr lang="it-IT" sz="2000" dirty="0"/>
              <a:t>, coerente con la tematica condivisa dall’alunno con i docenti della classe e assegnata a ciascun allievo dal Consiglio di classe; </a:t>
            </a:r>
            <a:r>
              <a:rPr lang="it-IT" sz="2000" b="1" dirty="0"/>
              <a:t>può interessare una o più discipline</a:t>
            </a:r>
            <a:r>
              <a:rPr lang="it-IT" sz="2000" dirty="0"/>
              <a:t> tra quelle previste dal piano di studi e può</a:t>
            </a:r>
            <a:r>
              <a:rPr lang="it-IT" sz="2000" b="1" dirty="0"/>
              <a:t> essere</a:t>
            </a:r>
            <a:r>
              <a:rPr lang="it-IT" sz="2000" dirty="0"/>
              <a:t> realizzato sotto forma di:</a:t>
            </a:r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testo scritto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presentazione </a:t>
            </a:r>
            <a:r>
              <a:rPr lang="it-IT" sz="2000" dirty="0"/>
              <a:t>anche</a:t>
            </a:r>
            <a:r>
              <a:rPr lang="it-IT" sz="2000" b="1" dirty="0"/>
              <a:t> multimediale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mappa o insieme di mappe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filmato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produzione artistica</a:t>
            </a:r>
            <a:r>
              <a:rPr lang="it-IT" sz="2000" dirty="0"/>
              <a:t> o</a:t>
            </a:r>
            <a:r>
              <a:rPr lang="it-IT" sz="2000" b="1" dirty="0"/>
              <a:t> tecnico-pratica</a:t>
            </a:r>
            <a:r>
              <a:rPr lang="it-IT" sz="2000" dirty="0"/>
              <a:t> </a:t>
            </a:r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A048E627-6BD9-48E3-B9C1-5143A1BA08D0}"/>
              </a:ext>
            </a:extLst>
          </p:cNvPr>
          <p:cNvSpPr txBox="1"/>
          <p:nvPr/>
        </p:nvSpPr>
        <p:spPr>
          <a:xfrm>
            <a:off x="774700" y="1701800"/>
            <a:ext cx="10337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Il Consiglio di classe, 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entro il 7 maggio 2021</a:t>
            </a:r>
            <a:r>
              <a:rPr lang="it-IT" sz="2800" dirty="0"/>
              <a:t>, assegna a ciascun alunno la tematica dell’elaborato che gli alunni dovranno realizzare e presentare;</a:t>
            </a:r>
          </a:p>
          <a:p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I docenti supporteranno gli allievi nella realizzazione dell’elaborato e nella scelta della forma che lo stesso dovrà avere;</a:t>
            </a:r>
          </a:p>
          <a:p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b="1" dirty="0"/>
              <a:t>Gli alunni consegneranno  al Consiglio di classe l’elaborato entro il 7 giugno 2021</a:t>
            </a:r>
            <a:endParaRPr lang="it-IT" sz="2800" dirty="0"/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2677A9D-BF39-40EE-8C96-7B0CA74B71EB}"/>
              </a:ext>
            </a:extLst>
          </p:cNvPr>
          <p:cNvSpPr txBox="1"/>
          <p:nvPr/>
        </p:nvSpPr>
        <p:spPr>
          <a:xfrm>
            <a:off x="2273300" y="355600"/>
            <a:ext cx="735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Arial Black" panose="020B0A04020102020204" pitchFamily="34" charset="0"/>
              </a:rPr>
              <a:t>TEMPISTICHE PRESENTAZIONE ELABORATO</a:t>
            </a:r>
          </a:p>
        </p:txBody>
      </p:sp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C5AA50-0704-44B1-84C1-2F7EE72C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8057" y="435356"/>
            <a:ext cx="6877119" cy="640080"/>
          </a:xfrm>
        </p:spPr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VALUTAZIONE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759918-0F15-40BA-AA78-F8F20AEFB2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0827004" cy="5168392"/>
          </a:xfrm>
        </p:spPr>
        <p:txBody>
          <a:bodyPr>
            <a:normAutofit fontScale="62500" lnSpcReduction="20000"/>
          </a:bodyPr>
          <a:lstStyle/>
          <a:p>
            <a:r>
              <a:rPr lang="it-IT" sz="3800" dirty="0">
                <a:solidFill>
                  <a:schemeClr val="tx1"/>
                </a:solidFill>
              </a:rPr>
              <a:t>A partire dall’elaborato, gli allievi svolgono la prova orale, nel corso della quale si deve accertare </a:t>
            </a:r>
            <a:r>
              <a:rPr lang="it-IT" sz="3800" b="1" dirty="0">
                <a:solidFill>
                  <a:schemeClr val="tx1"/>
                </a:solidFill>
              </a:rPr>
              <a:t>il livello di padronanza degli obiettivi e dei traguardi di competenza</a:t>
            </a:r>
            <a:r>
              <a:rPr lang="it-IT" sz="3800" dirty="0">
                <a:solidFill>
                  <a:schemeClr val="tx1"/>
                </a:solidFill>
              </a:rPr>
              <a:t> previsti dalle Indicazioni Nazionali come declinati nel Curricolo di Istituto e nella programmazione specifica dei consigli di classe (eventualmente rimodulate in relazione alla situazione determinata dall’emergenza epidemiologica). In particolare, per ciascun allievo, si devono accertare:</a:t>
            </a:r>
          </a:p>
          <a:p>
            <a:r>
              <a:rPr lang="it-IT" sz="3800" b="1" dirty="0">
                <a:solidFill>
                  <a:schemeClr val="tx1"/>
                </a:solidFill>
              </a:rPr>
              <a:t>le capacità di argomentazione, di risoluzione di problemi e di pensiero critico e riflessivo;</a:t>
            </a:r>
          </a:p>
          <a:p>
            <a:r>
              <a:rPr lang="it-IT" sz="3800" b="1" dirty="0">
                <a:solidFill>
                  <a:schemeClr val="tx1"/>
                </a:solidFill>
              </a:rPr>
              <a:t>il livello di padronanza della lingua italiana;</a:t>
            </a:r>
          </a:p>
          <a:p>
            <a:r>
              <a:rPr lang="it-IT" sz="3800" b="1" dirty="0">
                <a:solidFill>
                  <a:schemeClr val="tx1"/>
                </a:solidFill>
              </a:rPr>
              <a:t>delle competenze logico matematiche;</a:t>
            </a:r>
          </a:p>
          <a:p>
            <a:r>
              <a:rPr lang="it-IT" sz="3800" b="1" dirty="0">
                <a:solidFill>
                  <a:schemeClr val="tx1"/>
                </a:solidFill>
              </a:rPr>
              <a:t>delle competenze nelle lingue straniere e delle competenze di educazione civica.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139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452C41-3AA9-4E14-B9D3-C37D1C61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 Black" panose="020B0A04020102020204" pitchFamily="34" charset="0"/>
              </a:rPr>
              <a:t>VOTO FINALE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3F8841-1BBD-401F-B13E-CA4FE4F54E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195304" cy="2590292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chemeClr val="tx1"/>
                </a:solidFill>
              </a:rPr>
              <a:t>MEDIA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/>
                </a:solidFill>
              </a:rPr>
              <a:t>Il voto finale d’esame è espresso in decimi  e deriva dalla media tra il voto di ammissione e la valutazione dell’esame. </a:t>
            </a:r>
            <a:r>
              <a:rPr lang="it-IT" sz="2800" dirty="0">
                <a:solidFill>
                  <a:schemeClr val="tx1"/>
                </a:solidFill>
              </a:rPr>
              <a:t>La media ottenuta vene arrotondata all’unità superiore per frazioni pari o superiori a 0,5.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Il voto finale viene pubblicato nelle tabelle che vengono affisse all’Albo dell’Istituto al termine della sessione d’esame</a:t>
            </a:r>
          </a:p>
          <a:p>
            <a:endParaRPr lang="it-IT" sz="2800" b="1" dirty="0">
              <a:solidFill>
                <a:schemeClr val="tx1"/>
              </a:solidFill>
            </a:endParaRPr>
          </a:p>
          <a:p>
            <a:r>
              <a:rPr lang="it-IT" sz="2800" b="1" dirty="0">
                <a:solidFill>
                  <a:schemeClr val="tx1"/>
                </a:solidFill>
              </a:rPr>
              <a:t>LODE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La Commissione potrà attribuire, con deliberazione assunta all’unanimità, la lode. Tra le condizioni: 10 come voto finale.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5949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77857F-994B-4FAB-8D86-E39C4FB75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9803893" cy="640080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latin typeface="Arial Black" panose="020B0A04020102020204" pitchFamily="34" charset="0"/>
              </a:rPr>
              <a:t>CERTIFICAZIONE DELLE COMPETENZE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5E5149-C1FE-4894-9E77-041F10F14D5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0814304" cy="3977640"/>
          </a:xfrm>
        </p:spPr>
        <p:txBody>
          <a:bodyPr/>
          <a:lstStyle/>
          <a:p>
            <a:endParaRPr lang="it-IT" dirty="0"/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La Certificazione delle Competenze va intesa come </a:t>
            </a:r>
            <a:r>
              <a:rPr lang="it-IT" sz="2400" b="1" dirty="0">
                <a:solidFill>
                  <a:schemeClr val="tx1"/>
                </a:solidFill>
              </a:rPr>
              <a:t>valutazione complessiva </a:t>
            </a:r>
            <a:r>
              <a:rPr lang="it-IT" sz="2400" dirty="0">
                <a:solidFill>
                  <a:schemeClr val="tx1"/>
                </a:solidFill>
              </a:rPr>
              <a:t>in ordine alle </a:t>
            </a:r>
            <a:r>
              <a:rPr lang="it-IT" sz="2400" b="1" dirty="0">
                <a:solidFill>
                  <a:schemeClr val="tx1"/>
                </a:solidFill>
              </a:rPr>
              <a:t>capacità  degli allievi di utilizzare i </a:t>
            </a:r>
            <a:r>
              <a:rPr lang="it-IT" sz="2400" b="1" dirty="0" err="1">
                <a:solidFill>
                  <a:schemeClr val="tx1"/>
                </a:solidFill>
              </a:rPr>
              <a:t>Saperi</a:t>
            </a:r>
            <a:r>
              <a:rPr lang="it-IT" sz="2400" b="1" dirty="0">
                <a:solidFill>
                  <a:schemeClr val="tx1"/>
                </a:solidFill>
              </a:rPr>
              <a:t> acquisiti </a:t>
            </a:r>
            <a:r>
              <a:rPr lang="it-IT" sz="2400" dirty="0">
                <a:solidFill>
                  <a:schemeClr val="tx1"/>
                </a:solidFill>
              </a:rPr>
              <a:t>per affrontare compiti e problemi complessi e nuovi, reali o simulati.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t-IT" sz="2800" dirty="0">
                <a:solidFill>
                  <a:schemeClr val="tx1"/>
                </a:solidFill>
              </a:rPr>
              <a:t>Viene effettuata utilizzando i modelli adottati con DM 742/2017.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3552184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purl.org/dc/dcmitype/"/>
    <ds:schemaRef ds:uri="71af3243-3dd4-4a8d-8c0d-dd76da1f02a5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693</Words>
  <Application>Microsoft Office PowerPoint</Application>
  <PresentationFormat>Widescreen</PresentationFormat>
  <Paragraphs>69</Paragraphs>
  <Slides>12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merriweather</vt:lpstr>
      <vt:lpstr>Trebuchet MS</vt:lpstr>
      <vt:lpstr>Wingdings 3</vt:lpstr>
      <vt:lpstr>Sfaccettatura</vt:lpstr>
      <vt:lpstr>ESAME DI STATO CONCLUSIVO DEL  I CICLO DI ISTRUZIONE A.S. 2020/2021   ISTITUTO COMPRENSIVO DI CODROIPO</vt:lpstr>
      <vt:lpstr>ORDINANZA</vt:lpstr>
      <vt:lpstr>PROVE D’ESAME</vt:lpstr>
      <vt:lpstr>AMMISSIONE</vt:lpstr>
      <vt:lpstr>TIPOLOGIA DI PROVA</vt:lpstr>
      <vt:lpstr>Presentazione standard di PowerPoint</vt:lpstr>
      <vt:lpstr>VALUTAZIONE</vt:lpstr>
      <vt:lpstr>VOTO FINALE</vt:lpstr>
      <vt:lpstr>CERTIFICAZIONE DELLE COMPETENZE</vt:lpstr>
      <vt:lpstr>TEMPISTICA ESAME</vt:lpstr>
      <vt:lpstr>ALUNNI DISABILI E CON DSA</vt:lpstr>
      <vt:lpstr>SVOLGIMENTO DELL’ESAME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2021-03-09T10:02:24Z</dcterms:created>
  <dcterms:modified xsi:type="dcterms:W3CDTF">2021-04-12T16:54:08Z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